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1" r:id="rId6"/>
    <p:sldId id="262" r:id="rId7"/>
    <p:sldId id="265" r:id="rId8"/>
    <p:sldId id="264" r:id="rId9"/>
    <p:sldId id="267" r:id="rId10"/>
    <p:sldId id="271" r:id="rId11"/>
    <p:sldId id="270" r:id="rId12"/>
    <p:sldId id="269" r:id="rId13"/>
    <p:sldId id="268" r:id="rId14"/>
    <p:sldId id="272" r:id="rId15"/>
    <p:sldId id="273" r:id="rId16"/>
    <p:sldId id="274"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p:scale>
          <a:sx n="59" d="100"/>
          <a:sy n="59" d="100"/>
        </p:scale>
        <p:origin x="1176" y="3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CA216DF3-1629-482B-84C4-88B91C48B295}" type="datetimeFigureOut">
              <a:rPr lang="en-US" smtClean="0"/>
              <a:t>4/20/2020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0133B1-CC08-42F2-9449-9E369495B83E}" type="slidenum">
              <a:rPr lang="en-US" smtClean="0"/>
              <a:t>‹#›</a:t>
            </a:fld>
            <a:endParaRPr lang="en-US"/>
          </a:p>
        </p:txBody>
      </p:sp>
    </p:spTree>
    <p:extLst>
      <p:ext uri="{BB962C8B-B14F-4D97-AF65-F5344CB8AC3E}">
        <p14:creationId xmlns:p14="http://schemas.microsoft.com/office/powerpoint/2010/main" val="31182440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A216DF3-1629-482B-84C4-88B91C48B295}" type="datetimeFigureOut">
              <a:rPr lang="en-US" smtClean="0"/>
              <a:t>4/20/2020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0133B1-CC08-42F2-9449-9E369495B83E}" type="slidenum">
              <a:rPr lang="en-US" smtClean="0"/>
              <a:t>‹#›</a:t>
            </a:fld>
            <a:endParaRPr lang="en-US"/>
          </a:p>
        </p:txBody>
      </p:sp>
    </p:spTree>
    <p:extLst>
      <p:ext uri="{BB962C8B-B14F-4D97-AF65-F5344CB8AC3E}">
        <p14:creationId xmlns:p14="http://schemas.microsoft.com/office/powerpoint/2010/main" val="35409380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A216DF3-1629-482B-84C4-88B91C48B295}" type="datetimeFigureOut">
              <a:rPr lang="en-US" smtClean="0"/>
              <a:t>4/20/2020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0133B1-CC08-42F2-9449-9E369495B83E}" type="slidenum">
              <a:rPr lang="en-US" smtClean="0"/>
              <a:t>‹#›</a:t>
            </a:fld>
            <a:endParaRPr lang="en-US"/>
          </a:p>
        </p:txBody>
      </p:sp>
    </p:spTree>
    <p:extLst>
      <p:ext uri="{BB962C8B-B14F-4D97-AF65-F5344CB8AC3E}">
        <p14:creationId xmlns:p14="http://schemas.microsoft.com/office/powerpoint/2010/main" val="3168385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A216DF3-1629-482B-84C4-88B91C48B295}" type="datetimeFigureOut">
              <a:rPr lang="en-US" smtClean="0"/>
              <a:t>4/20/2020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0133B1-CC08-42F2-9449-9E369495B83E}" type="slidenum">
              <a:rPr lang="en-US" smtClean="0"/>
              <a:t>‹#›</a:t>
            </a:fld>
            <a:endParaRPr lang="en-US"/>
          </a:p>
        </p:txBody>
      </p:sp>
    </p:spTree>
    <p:extLst>
      <p:ext uri="{BB962C8B-B14F-4D97-AF65-F5344CB8AC3E}">
        <p14:creationId xmlns:p14="http://schemas.microsoft.com/office/powerpoint/2010/main" val="1534635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CA216DF3-1629-482B-84C4-88B91C48B295}" type="datetimeFigureOut">
              <a:rPr lang="en-US" smtClean="0"/>
              <a:t>4/20/2020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0133B1-CC08-42F2-9449-9E369495B83E}" type="slidenum">
              <a:rPr lang="en-US" smtClean="0"/>
              <a:t>‹#›</a:t>
            </a:fld>
            <a:endParaRPr lang="en-US"/>
          </a:p>
        </p:txBody>
      </p:sp>
    </p:spTree>
    <p:extLst>
      <p:ext uri="{BB962C8B-B14F-4D97-AF65-F5344CB8AC3E}">
        <p14:creationId xmlns:p14="http://schemas.microsoft.com/office/powerpoint/2010/main" val="24562668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CA216DF3-1629-482B-84C4-88B91C48B295}" type="datetimeFigureOut">
              <a:rPr lang="en-US" smtClean="0"/>
              <a:t>4/20/2020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60133B1-CC08-42F2-9449-9E369495B83E}" type="slidenum">
              <a:rPr lang="en-US" smtClean="0"/>
              <a:t>‹#›</a:t>
            </a:fld>
            <a:endParaRPr lang="en-US"/>
          </a:p>
        </p:txBody>
      </p:sp>
    </p:spTree>
    <p:extLst>
      <p:ext uri="{BB962C8B-B14F-4D97-AF65-F5344CB8AC3E}">
        <p14:creationId xmlns:p14="http://schemas.microsoft.com/office/powerpoint/2010/main" val="24064645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CA216DF3-1629-482B-84C4-88B91C48B295}" type="datetimeFigureOut">
              <a:rPr lang="en-US" smtClean="0"/>
              <a:t>4/20/2020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60133B1-CC08-42F2-9449-9E369495B83E}" type="slidenum">
              <a:rPr lang="en-US" smtClean="0"/>
              <a:t>‹#›</a:t>
            </a:fld>
            <a:endParaRPr lang="en-US"/>
          </a:p>
        </p:txBody>
      </p:sp>
    </p:spTree>
    <p:extLst>
      <p:ext uri="{BB962C8B-B14F-4D97-AF65-F5344CB8AC3E}">
        <p14:creationId xmlns:p14="http://schemas.microsoft.com/office/powerpoint/2010/main" val="6539599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CA216DF3-1629-482B-84C4-88B91C48B295}" type="datetimeFigureOut">
              <a:rPr lang="en-US" smtClean="0"/>
              <a:t>4/20/2020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60133B1-CC08-42F2-9449-9E369495B83E}" type="slidenum">
              <a:rPr lang="en-US" smtClean="0"/>
              <a:t>‹#›</a:t>
            </a:fld>
            <a:endParaRPr lang="en-US"/>
          </a:p>
        </p:txBody>
      </p:sp>
    </p:spTree>
    <p:extLst>
      <p:ext uri="{BB962C8B-B14F-4D97-AF65-F5344CB8AC3E}">
        <p14:creationId xmlns:p14="http://schemas.microsoft.com/office/powerpoint/2010/main" val="10328581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A216DF3-1629-482B-84C4-88B91C48B295}" type="datetimeFigureOut">
              <a:rPr lang="en-US" smtClean="0"/>
              <a:t>4/20/2020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60133B1-CC08-42F2-9449-9E369495B83E}" type="slidenum">
              <a:rPr lang="en-US" smtClean="0"/>
              <a:t>‹#›</a:t>
            </a:fld>
            <a:endParaRPr lang="en-US"/>
          </a:p>
        </p:txBody>
      </p:sp>
    </p:spTree>
    <p:extLst>
      <p:ext uri="{BB962C8B-B14F-4D97-AF65-F5344CB8AC3E}">
        <p14:creationId xmlns:p14="http://schemas.microsoft.com/office/powerpoint/2010/main" val="41505368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CA216DF3-1629-482B-84C4-88B91C48B295}" type="datetimeFigureOut">
              <a:rPr lang="en-US" smtClean="0"/>
              <a:t>4/20/2020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60133B1-CC08-42F2-9449-9E369495B83E}" type="slidenum">
              <a:rPr lang="en-US" smtClean="0"/>
              <a:t>‹#›</a:t>
            </a:fld>
            <a:endParaRPr lang="en-US"/>
          </a:p>
        </p:txBody>
      </p:sp>
    </p:spTree>
    <p:extLst>
      <p:ext uri="{BB962C8B-B14F-4D97-AF65-F5344CB8AC3E}">
        <p14:creationId xmlns:p14="http://schemas.microsoft.com/office/powerpoint/2010/main" val="39164975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CA216DF3-1629-482B-84C4-88B91C48B295}" type="datetimeFigureOut">
              <a:rPr lang="en-US" smtClean="0"/>
              <a:t>4/20/2020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60133B1-CC08-42F2-9449-9E369495B83E}" type="slidenum">
              <a:rPr lang="en-US" smtClean="0"/>
              <a:t>‹#›</a:t>
            </a:fld>
            <a:endParaRPr lang="en-US"/>
          </a:p>
        </p:txBody>
      </p:sp>
    </p:spTree>
    <p:extLst>
      <p:ext uri="{BB962C8B-B14F-4D97-AF65-F5344CB8AC3E}">
        <p14:creationId xmlns:p14="http://schemas.microsoft.com/office/powerpoint/2010/main" val="28948534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A216DF3-1629-482B-84C4-88B91C48B295}" type="datetimeFigureOut">
              <a:rPr lang="en-US" smtClean="0"/>
              <a:t>4/20/2020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60133B1-CC08-42F2-9449-9E369495B83E}" type="slidenum">
              <a:rPr lang="en-US" smtClean="0"/>
              <a:t>‹#›</a:t>
            </a:fld>
            <a:endParaRPr lang="en-US"/>
          </a:p>
        </p:txBody>
      </p:sp>
    </p:spTree>
    <p:extLst>
      <p:ext uri="{BB962C8B-B14F-4D97-AF65-F5344CB8AC3E}">
        <p14:creationId xmlns:p14="http://schemas.microsoft.com/office/powerpoint/2010/main" val="328957682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209586" y="168726"/>
            <a:ext cx="11917098" cy="6346373"/>
            <a:chOff x="209586" y="168726"/>
            <a:chExt cx="11917098" cy="6346373"/>
          </a:xfrm>
        </p:grpSpPr>
        <p:pic>
          <p:nvPicPr>
            <p:cNvPr id="5" name="Picture 4"/>
            <p:cNvPicPr>
              <a:picLocks noChangeAspect="1"/>
            </p:cNvPicPr>
            <p:nvPr/>
          </p:nvPicPr>
          <p:blipFill rotWithShape="1">
            <a:blip r:embed="rId2"/>
            <a:srcRect l="3469" r="4612" b="12521"/>
            <a:stretch/>
          </p:blipFill>
          <p:spPr>
            <a:xfrm>
              <a:off x="209586" y="266700"/>
              <a:ext cx="11677614" cy="6248399"/>
            </a:xfrm>
            <a:prstGeom prst="rect">
              <a:avLst/>
            </a:prstGeom>
          </p:spPr>
        </p:pic>
        <p:sp>
          <p:nvSpPr>
            <p:cNvPr id="2" name="Rectangle 1"/>
            <p:cNvSpPr/>
            <p:nvPr/>
          </p:nvSpPr>
          <p:spPr>
            <a:xfrm>
              <a:off x="9829798" y="168726"/>
              <a:ext cx="2296886" cy="9742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65343104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157844" y="168726"/>
            <a:ext cx="11968840" cy="6117774"/>
            <a:chOff x="157844" y="168726"/>
            <a:chExt cx="11968840" cy="6117774"/>
          </a:xfrm>
        </p:grpSpPr>
        <p:pic>
          <p:nvPicPr>
            <p:cNvPr id="4" name="Picture 3"/>
            <p:cNvPicPr>
              <a:picLocks noChangeAspect="1"/>
            </p:cNvPicPr>
            <p:nvPr/>
          </p:nvPicPr>
          <p:blipFill rotWithShape="1">
            <a:blip r:embed="rId2"/>
            <a:srcRect l="2521" r="2227" b="13616"/>
            <a:stretch/>
          </p:blipFill>
          <p:spPr>
            <a:xfrm>
              <a:off x="157844" y="255965"/>
              <a:ext cx="11827328" cy="6030535"/>
            </a:xfrm>
            <a:prstGeom prst="rect">
              <a:avLst/>
            </a:prstGeom>
          </p:spPr>
        </p:pic>
        <p:sp>
          <p:nvSpPr>
            <p:cNvPr id="5" name="Rectangle 4"/>
            <p:cNvSpPr/>
            <p:nvPr/>
          </p:nvSpPr>
          <p:spPr>
            <a:xfrm>
              <a:off x="9568543" y="168726"/>
              <a:ext cx="2558141" cy="10069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4070401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163285" y="-10892"/>
            <a:ext cx="11963399" cy="6297393"/>
            <a:chOff x="163285" y="-10892"/>
            <a:chExt cx="11963399" cy="6297393"/>
          </a:xfrm>
        </p:grpSpPr>
        <p:pic>
          <p:nvPicPr>
            <p:cNvPr id="4" name="Picture 3"/>
            <p:cNvPicPr>
              <a:picLocks noChangeAspect="1"/>
            </p:cNvPicPr>
            <p:nvPr/>
          </p:nvPicPr>
          <p:blipFill rotWithShape="1">
            <a:blip r:embed="rId2"/>
            <a:srcRect l="3022" r="3482" b="11831"/>
            <a:stretch/>
          </p:blipFill>
          <p:spPr>
            <a:xfrm>
              <a:off x="163285" y="0"/>
              <a:ext cx="11856819" cy="6286501"/>
            </a:xfrm>
            <a:prstGeom prst="rect">
              <a:avLst/>
            </a:prstGeom>
          </p:spPr>
        </p:pic>
        <p:sp>
          <p:nvSpPr>
            <p:cNvPr id="5" name="Rectangle 4"/>
            <p:cNvSpPr/>
            <p:nvPr/>
          </p:nvSpPr>
          <p:spPr>
            <a:xfrm>
              <a:off x="9829798" y="-10892"/>
              <a:ext cx="2296886" cy="9742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4653708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767443" y="293914"/>
            <a:ext cx="10270671" cy="6362004"/>
          </a:xfrm>
          <a:prstGeom prst="rect">
            <a:avLst/>
          </a:prstGeom>
        </p:spPr>
      </p:pic>
    </p:spTree>
    <p:extLst>
      <p:ext uri="{BB962C8B-B14F-4D97-AF65-F5344CB8AC3E}">
        <p14:creationId xmlns:p14="http://schemas.microsoft.com/office/powerpoint/2010/main" val="17798427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flipH="1">
            <a:off x="960118" y="1518557"/>
            <a:ext cx="9947367" cy="2554545"/>
          </a:xfrm>
          <a:prstGeom prst="rect">
            <a:avLst/>
          </a:prstGeom>
          <a:noFill/>
        </p:spPr>
        <p:txBody>
          <a:bodyPr wrap="square" rtlCol="0">
            <a:spAutoFit/>
          </a:bodyPr>
          <a:lstStyle/>
          <a:p>
            <a:r>
              <a:rPr lang="en-US" sz="3200" dirty="0" smtClean="0"/>
              <a:t>Problem:</a:t>
            </a:r>
          </a:p>
          <a:p>
            <a:r>
              <a:rPr lang="en-US" sz="3200" dirty="0" smtClean="0"/>
              <a:t>50 mL of a sample of water required 5 mL of N/50 H2SO4 using methyl orange as indicator but did not give any coloration with phenolphthalein. What kind of alkalinity is present (ppm)?  </a:t>
            </a:r>
            <a:endParaRPr lang="en-US" sz="3200" dirty="0"/>
          </a:p>
        </p:txBody>
      </p:sp>
    </p:spTree>
    <p:extLst>
      <p:ext uri="{BB962C8B-B14F-4D97-AF65-F5344CB8AC3E}">
        <p14:creationId xmlns:p14="http://schemas.microsoft.com/office/powerpoint/2010/main" val="20009577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flipH="1">
            <a:off x="943790" y="487025"/>
            <a:ext cx="9947367" cy="6370975"/>
          </a:xfrm>
          <a:prstGeom prst="rect">
            <a:avLst/>
          </a:prstGeom>
          <a:noFill/>
        </p:spPr>
        <p:txBody>
          <a:bodyPr wrap="square" rtlCol="0">
            <a:spAutoFit/>
          </a:bodyPr>
          <a:lstStyle/>
          <a:p>
            <a:r>
              <a:rPr lang="en-US" sz="2400" dirty="0" smtClean="0"/>
              <a:t>Solution:</a:t>
            </a:r>
          </a:p>
          <a:p>
            <a:endParaRPr lang="en-US" sz="2400" dirty="0"/>
          </a:p>
          <a:p>
            <a:r>
              <a:rPr lang="en-US" sz="2400" dirty="0" smtClean="0"/>
              <a:t>As water does not give any coloration with </a:t>
            </a:r>
            <a:r>
              <a:rPr lang="en-US" sz="2400" dirty="0" err="1" smtClean="0"/>
              <a:t>Ph</a:t>
            </a:r>
            <a:r>
              <a:rPr lang="en-US" sz="2400" dirty="0" smtClean="0"/>
              <a:t>, So P = 0</a:t>
            </a:r>
          </a:p>
          <a:p>
            <a:r>
              <a:rPr lang="en-US" sz="2400" dirty="0" smtClean="0"/>
              <a:t>Hence, only HCO</a:t>
            </a:r>
            <a:r>
              <a:rPr lang="en-US" sz="2400" baseline="-25000" dirty="0" smtClean="0"/>
              <a:t>3</a:t>
            </a:r>
            <a:r>
              <a:rPr lang="en-US" sz="2400" baseline="30000" dirty="0" smtClean="0"/>
              <a:t>-</a:t>
            </a:r>
            <a:r>
              <a:rPr lang="en-US" sz="2400" dirty="0" smtClean="0"/>
              <a:t> ions are present.</a:t>
            </a:r>
          </a:p>
          <a:p>
            <a:endParaRPr lang="en-US" sz="2400" dirty="0"/>
          </a:p>
          <a:p>
            <a:r>
              <a:rPr lang="en-US" sz="2400" dirty="0" smtClean="0"/>
              <a:t>Now, 50 mL of H2O sample </a:t>
            </a:r>
            <a:r>
              <a:rPr lang="en-US" sz="2400" dirty="0" err="1" smtClean="0"/>
              <a:t>upto</a:t>
            </a:r>
            <a:r>
              <a:rPr lang="en-US" sz="2400" dirty="0" smtClean="0"/>
              <a:t> MO end point = 5 ml of N/50 H2SO4</a:t>
            </a:r>
          </a:p>
          <a:p>
            <a:endParaRPr lang="en-US" sz="2400" dirty="0"/>
          </a:p>
          <a:p>
            <a:r>
              <a:rPr lang="en-US" sz="2400" dirty="0" smtClean="0"/>
              <a:t>50 mL x N</a:t>
            </a:r>
            <a:r>
              <a:rPr lang="en-US" sz="2400" baseline="-25000" dirty="0" smtClean="0"/>
              <a:t>M</a:t>
            </a:r>
            <a:r>
              <a:rPr lang="en-US" sz="2400" dirty="0" smtClean="0"/>
              <a:t> = 5 mL x N/50; thus </a:t>
            </a:r>
            <a:r>
              <a:rPr lang="en-US" sz="2400" dirty="0"/>
              <a:t>N</a:t>
            </a:r>
            <a:r>
              <a:rPr lang="en-US" sz="2400" baseline="-25000" dirty="0"/>
              <a:t>M </a:t>
            </a:r>
            <a:r>
              <a:rPr lang="en-US" sz="2400" dirty="0" smtClean="0"/>
              <a:t>= 1/500 N</a:t>
            </a:r>
          </a:p>
          <a:p>
            <a:endParaRPr lang="en-US" sz="2400" dirty="0"/>
          </a:p>
          <a:p>
            <a:r>
              <a:rPr lang="en-US" sz="2400" dirty="0" smtClean="0"/>
              <a:t>Now, strength of alkalinity </a:t>
            </a:r>
            <a:r>
              <a:rPr lang="en-US" sz="2400" dirty="0" err="1" smtClean="0"/>
              <a:t>upto</a:t>
            </a:r>
            <a:r>
              <a:rPr lang="en-US" sz="2400" dirty="0" smtClean="0"/>
              <a:t> MO end point</a:t>
            </a:r>
          </a:p>
          <a:p>
            <a:r>
              <a:rPr lang="en-US" sz="2400" dirty="0" smtClean="0"/>
              <a:t>(in terms of CaCo3 equivalent = (</a:t>
            </a:r>
            <a:r>
              <a:rPr lang="en-US" sz="2400" dirty="0"/>
              <a:t>N</a:t>
            </a:r>
            <a:r>
              <a:rPr lang="en-US" sz="2400" baseline="-25000" dirty="0"/>
              <a:t>M </a:t>
            </a:r>
            <a:r>
              <a:rPr lang="en-US" sz="2400" dirty="0" smtClean="0"/>
              <a:t>x 50) g/L</a:t>
            </a:r>
          </a:p>
          <a:p>
            <a:endParaRPr lang="en-US" sz="2400" dirty="0"/>
          </a:p>
          <a:p>
            <a:r>
              <a:rPr lang="en-US" sz="2400" dirty="0" smtClean="0"/>
              <a:t>M= 1/500 x 50 g/L x 1000</a:t>
            </a:r>
          </a:p>
          <a:p>
            <a:endParaRPr lang="en-US" sz="2400" dirty="0"/>
          </a:p>
          <a:p>
            <a:r>
              <a:rPr lang="en-US" sz="2400" dirty="0" smtClean="0"/>
              <a:t>M = 100 mg/L = 100 ppm</a:t>
            </a:r>
          </a:p>
          <a:p>
            <a:endParaRPr lang="en-US" sz="2400" dirty="0"/>
          </a:p>
          <a:p>
            <a:r>
              <a:rPr lang="en-US" sz="2400" dirty="0" smtClean="0"/>
              <a:t>Hence, alkalinity due to HCO3</a:t>
            </a:r>
            <a:r>
              <a:rPr lang="en-US" sz="2400" baseline="30000" dirty="0" smtClean="0"/>
              <a:t>-</a:t>
            </a:r>
            <a:r>
              <a:rPr lang="en-US" sz="2400" dirty="0" smtClean="0"/>
              <a:t>  = M = 100 ppm</a:t>
            </a:r>
            <a:endParaRPr lang="en-US" sz="2400" dirty="0"/>
          </a:p>
        </p:txBody>
      </p:sp>
    </p:spTree>
    <p:extLst>
      <p:ext uri="{BB962C8B-B14F-4D97-AF65-F5344CB8AC3E}">
        <p14:creationId xmlns:p14="http://schemas.microsoft.com/office/powerpoint/2010/main" val="18750445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flipH="1">
            <a:off x="960118" y="1518557"/>
            <a:ext cx="9947367" cy="3539430"/>
          </a:xfrm>
          <a:prstGeom prst="rect">
            <a:avLst/>
          </a:prstGeom>
          <a:noFill/>
        </p:spPr>
        <p:txBody>
          <a:bodyPr wrap="square" rtlCol="0">
            <a:spAutoFit/>
          </a:bodyPr>
          <a:lstStyle/>
          <a:p>
            <a:r>
              <a:rPr lang="en-US" sz="3200" dirty="0" smtClean="0"/>
              <a:t>Problem:</a:t>
            </a:r>
          </a:p>
          <a:p>
            <a:r>
              <a:rPr lang="en-US" sz="3200" dirty="0" smtClean="0"/>
              <a:t>200 mL of water sample on titration with N/50 H2SO4 using </a:t>
            </a:r>
            <a:r>
              <a:rPr lang="en-US" sz="3200" dirty="0" err="1" smtClean="0"/>
              <a:t>Ph</a:t>
            </a:r>
            <a:r>
              <a:rPr lang="en-US" sz="3200" dirty="0" smtClean="0"/>
              <a:t> indicator gives the end point when 10 mL of acid were run down. Another lot of 200 mL of the sample also required 10 mL of the acid to obtain MO end point. What kind of alkalinity is present in the sample and what is its magnitude?</a:t>
            </a:r>
            <a:endParaRPr lang="en-US" sz="3200" dirty="0"/>
          </a:p>
        </p:txBody>
      </p:sp>
    </p:spTree>
    <p:extLst>
      <p:ext uri="{BB962C8B-B14F-4D97-AF65-F5344CB8AC3E}">
        <p14:creationId xmlns:p14="http://schemas.microsoft.com/office/powerpoint/2010/main" val="24479317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flipH="1">
            <a:off x="617217" y="571500"/>
            <a:ext cx="10943411" cy="5324535"/>
          </a:xfrm>
          <a:prstGeom prst="rect">
            <a:avLst/>
          </a:prstGeom>
          <a:noFill/>
        </p:spPr>
        <p:txBody>
          <a:bodyPr wrap="square" rtlCol="0">
            <a:spAutoFit/>
          </a:bodyPr>
          <a:lstStyle/>
          <a:p>
            <a:r>
              <a:rPr lang="en-US" sz="2000" dirty="0" smtClean="0"/>
              <a:t>Solution:</a:t>
            </a:r>
          </a:p>
          <a:p>
            <a:endParaRPr lang="en-US" sz="2000" dirty="0"/>
          </a:p>
          <a:p>
            <a:r>
              <a:rPr lang="en-US" sz="2000" dirty="0" smtClean="0"/>
              <a:t>200 mL of H2O </a:t>
            </a:r>
            <a:r>
              <a:rPr lang="en-US" sz="2000" dirty="0" err="1" smtClean="0"/>
              <a:t>upto</a:t>
            </a:r>
            <a:r>
              <a:rPr lang="en-US" sz="2000" dirty="0" smtClean="0"/>
              <a:t> </a:t>
            </a:r>
            <a:r>
              <a:rPr lang="en-US" sz="2000" dirty="0" err="1" smtClean="0"/>
              <a:t>Ph</a:t>
            </a:r>
            <a:r>
              <a:rPr lang="en-US" sz="2000" dirty="0" smtClean="0"/>
              <a:t> end point = 10 mL of N/50 H2SO4</a:t>
            </a:r>
          </a:p>
          <a:p>
            <a:endParaRPr lang="en-US" sz="2000" dirty="0"/>
          </a:p>
          <a:p>
            <a:r>
              <a:rPr lang="en-US" sz="2000" dirty="0" smtClean="0"/>
              <a:t>200mL x Np = 10 mL x N/50</a:t>
            </a:r>
          </a:p>
          <a:p>
            <a:endParaRPr lang="en-US" sz="2000" dirty="0"/>
          </a:p>
          <a:p>
            <a:r>
              <a:rPr lang="en-US" sz="2000" dirty="0" smtClean="0"/>
              <a:t>Or Normality  = 10 mL x 1/50 x 1/200 = 1/1000N</a:t>
            </a:r>
          </a:p>
          <a:p>
            <a:endParaRPr lang="en-US" sz="2000" dirty="0"/>
          </a:p>
          <a:p>
            <a:r>
              <a:rPr lang="en-US" sz="2000" dirty="0" smtClean="0"/>
              <a:t>Hence P = Np x 50 x 1000 ppm</a:t>
            </a:r>
          </a:p>
          <a:p>
            <a:r>
              <a:rPr lang="en-US" sz="2000" dirty="0"/>
              <a:t> </a:t>
            </a:r>
            <a:endParaRPr lang="en-US" sz="2000" dirty="0" smtClean="0"/>
          </a:p>
          <a:p>
            <a:r>
              <a:rPr lang="en-US" sz="2000" dirty="0"/>
              <a:t>	</a:t>
            </a:r>
            <a:r>
              <a:rPr lang="en-US" sz="2000" dirty="0" smtClean="0"/>
              <a:t>= 1/1000 X 50 X 1000 = 50 PPM</a:t>
            </a:r>
          </a:p>
          <a:p>
            <a:endParaRPr lang="en-US" sz="2000" dirty="0"/>
          </a:p>
          <a:p>
            <a:r>
              <a:rPr lang="en-US" sz="2000" dirty="0" smtClean="0"/>
              <a:t>Similarly M = 50 ppm</a:t>
            </a:r>
          </a:p>
          <a:p>
            <a:endParaRPr lang="en-US" sz="2000" dirty="0"/>
          </a:p>
          <a:p>
            <a:r>
              <a:rPr lang="en-US" sz="2000" dirty="0" smtClean="0"/>
              <a:t>P = M</a:t>
            </a:r>
          </a:p>
          <a:p>
            <a:endParaRPr lang="en-US" sz="2000" dirty="0"/>
          </a:p>
          <a:p>
            <a:r>
              <a:rPr lang="en-US" sz="2000" dirty="0" smtClean="0"/>
              <a:t>Hence, OH- ions are present, thus alkalinity of OH- = 50 ppm</a:t>
            </a:r>
            <a:endParaRPr lang="en-US" sz="2000" dirty="0"/>
          </a:p>
        </p:txBody>
      </p:sp>
    </p:spTree>
    <p:extLst>
      <p:ext uri="{BB962C8B-B14F-4D97-AF65-F5344CB8AC3E}">
        <p14:creationId xmlns:p14="http://schemas.microsoft.com/office/powerpoint/2010/main" val="27237522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9925" t="15402" r="9883" b="16741"/>
          <a:stretch/>
        </p:blipFill>
        <p:spPr>
          <a:xfrm>
            <a:off x="881743" y="849085"/>
            <a:ext cx="10433957" cy="4963885"/>
          </a:xfrm>
          <a:prstGeom prst="rect">
            <a:avLst/>
          </a:prstGeom>
        </p:spPr>
      </p:pic>
    </p:spTree>
    <p:extLst>
      <p:ext uri="{BB962C8B-B14F-4D97-AF65-F5344CB8AC3E}">
        <p14:creationId xmlns:p14="http://schemas.microsoft.com/office/powerpoint/2010/main" val="155919330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4152" t="15178" r="3483" b="22544"/>
          <a:stretch/>
        </p:blipFill>
        <p:spPr>
          <a:xfrm>
            <a:off x="174172" y="1061356"/>
            <a:ext cx="12017828" cy="4555673"/>
          </a:xfrm>
          <a:prstGeom prst="rect">
            <a:avLst/>
          </a:prstGeom>
        </p:spPr>
      </p:pic>
    </p:spTree>
    <p:extLst>
      <p:ext uri="{BB962C8B-B14F-4D97-AF65-F5344CB8AC3E}">
        <p14:creationId xmlns:p14="http://schemas.microsoft.com/office/powerpoint/2010/main" val="54789987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65314" y="375557"/>
            <a:ext cx="12126686" cy="6008915"/>
            <a:chOff x="65314" y="375557"/>
            <a:chExt cx="12126686" cy="6008915"/>
          </a:xfrm>
        </p:grpSpPr>
        <p:pic>
          <p:nvPicPr>
            <p:cNvPr id="4" name="Picture 3"/>
            <p:cNvPicPr>
              <a:picLocks noChangeAspect="1"/>
            </p:cNvPicPr>
            <p:nvPr/>
          </p:nvPicPr>
          <p:blipFill rotWithShape="1">
            <a:blip r:embed="rId2"/>
            <a:srcRect l="3692" r="3106" b="17857"/>
            <a:stretch/>
          </p:blipFill>
          <p:spPr>
            <a:xfrm>
              <a:off x="65314" y="375557"/>
              <a:ext cx="12126686" cy="6008915"/>
            </a:xfrm>
            <a:prstGeom prst="rect">
              <a:avLst/>
            </a:prstGeom>
          </p:spPr>
        </p:pic>
        <p:sp>
          <p:nvSpPr>
            <p:cNvPr id="3" name="Rectangle 2"/>
            <p:cNvSpPr/>
            <p:nvPr/>
          </p:nvSpPr>
          <p:spPr>
            <a:xfrm>
              <a:off x="9895114" y="375557"/>
              <a:ext cx="2296886" cy="9742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5231842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261257" y="244928"/>
            <a:ext cx="12001500" cy="6384472"/>
            <a:chOff x="261257" y="244928"/>
            <a:chExt cx="12001500" cy="6384472"/>
          </a:xfrm>
        </p:grpSpPr>
        <p:pic>
          <p:nvPicPr>
            <p:cNvPr id="4" name="Picture 3"/>
            <p:cNvPicPr>
              <a:picLocks noChangeAspect="1"/>
            </p:cNvPicPr>
            <p:nvPr/>
          </p:nvPicPr>
          <p:blipFill rotWithShape="1">
            <a:blip r:embed="rId2"/>
            <a:srcRect l="4780" r="2981" b="12722"/>
            <a:stretch/>
          </p:blipFill>
          <p:spPr>
            <a:xfrm>
              <a:off x="261257" y="244928"/>
              <a:ext cx="12001500" cy="6384472"/>
            </a:xfrm>
            <a:prstGeom prst="rect">
              <a:avLst/>
            </a:prstGeom>
          </p:spPr>
        </p:pic>
        <p:sp>
          <p:nvSpPr>
            <p:cNvPr id="3" name="Rectangle 2"/>
            <p:cNvSpPr/>
            <p:nvPr/>
          </p:nvSpPr>
          <p:spPr>
            <a:xfrm>
              <a:off x="9965871" y="244928"/>
              <a:ext cx="2296886" cy="9742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785884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209406" y="168726"/>
            <a:ext cx="11917278" cy="6574973"/>
            <a:chOff x="209406" y="168726"/>
            <a:chExt cx="11917278" cy="6574973"/>
          </a:xfrm>
        </p:grpSpPr>
        <p:pic>
          <p:nvPicPr>
            <p:cNvPr id="4" name="Picture 3"/>
            <p:cNvPicPr>
              <a:picLocks noChangeAspect="1"/>
            </p:cNvPicPr>
            <p:nvPr/>
          </p:nvPicPr>
          <p:blipFill rotWithShape="1">
            <a:blip r:embed="rId2"/>
            <a:srcRect l="3399" r="4863" b="10937"/>
            <a:stretch/>
          </p:blipFill>
          <p:spPr>
            <a:xfrm>
              <a:off x="209406" y="342900"/>
              <a:ext cx="11726779" cy="6400799"/>
            </a:xfrm>
            <a:prstGeom prst="rect">
              <a:avLst/>
            </a:prstGeom>
          </p:spPr>
        </p:pic>
        <p:sp>
          <p:nvSpPr>
            <p:cNvPr id="3" name="Rectangle 2"/>
            <p:cNvSpPr/>
            <p:nvPr/>
          </p:nvSpPr>
          <p:spPr>
            <a:xfrm>
              <a:off x="9829798" y="168726"/>
              <a:ext cx="2296886" cy="11375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833332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244929" y="217713"/>
            <a:ext cx="11881755" cy="6445918"/>
            <a:chOff x="244929" y="217713"/>
            <a:chExt cx="11881755" cy="6445918"/>
          </a:xfrm>
        </p:grpSpPr>
        <p:pic>
          <p:nvPicPr>
            <p:cNvPr id="4" name="Picture 3"/>
            <p:cNvPicPr>
              <a:picLocks noChangeAspect="1"/>
            </p:cNvPicPr>
            <p:nvPr/>
          </p:nvPicPr>
          <p:blipFill rotWithShape="1">
            <a:blip r:embed="rId2"/>
            <a:srcRect l="3022" r="1977" b="10268"/>
            <a:stretch/>
          </p:blipFill>
          <p:spPr>
            <a:xfrm>
              <a:off x="244929" y="424543"/>
              <a:ext cx="11748731" cy="6239088"/>
            </a:xfrm>
            <a:prstGeom prst="rect">
              <a:avLst/>
            </a:prstGeom>
          </p:spPr>
        </p:pic>
        <p:sp>
          <p:nvSpPr>
            <p:cNvPr id="3" name="Rectangle 2"/>
            <p:cNvSpPr/>
            <p:nvPr/>
          </p:nvSpPr>
          <p:spPr>
            <a:xfrm>
              <a:off x="9568543" y="217713"/>
              <a:ext cx="2558141" cy="10885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9303664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146958" y="168726"/>
            <a:ext cx="11947068" cy="5676902"/>
            <a:chOff x="146958" y="168726"/>
            <a:chExt cx="11947068" cy="5676902"/>
          </a:xfrm>
        </p:grpSpPr>
        <p:pic>
          <p:nvPicPr>
            <p:cNvPr id="4" name="Picture 3"/>
            <p:cNvPicPr>
              <a:picLocks noChangeAspect="1"/>
            </p:cNvPicPr>
            <p:nvPr/>
          </p:nvPicPr>
          <p:blipFill rotWithShape="1">
            <a:blip r:embed="rId2"/>
            <a:srcRect l="3147" r="3860" b="21652"/>
            <a:stretch/>
          </p:blipFill>
          <p:spPr>
            <a:xfrm>
              <a:off x="146958" y="261257"/>
              <a:ext cx="11789226" cy="5584371"/>
            </a:xfrm>
            <a:prstGeom prst="rect">
              <a:avLst/>
            </a:prstGeom>
          </p:spPr>
        </p:pic>
        <p:sp>
          <p:nvSpPr>
            <p:cNvPr id="3" name="Rectangle 2"/>
            <p:cNvSpPr/>
            <p:nvPr/>
          </p:nvSpPr>
          <p:spPr>
            <a:xfrm>
              <a:off x="9797140" y="168726"/>
              <a:ext cx="2296886" cy="9742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6063397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130628" y="168726"/>
            <a:ext cx="11996056" cy="6362703"/>
            <a:chOff x="130628" y="168726"/>
            <a:chExt cx="11996056" cy="6362703"/>
          </a:xfrm>
        </p:grpSpPr>
        <p:pic>
          <p:nvPicPr>
            <p:cNvPr id="4" name="Picture 3"/>
            <p:cNvPicPr>
              <a:picLocks noChangeAspect="1"/>
            </p:cNvPicPr>
            <p:nvPr/>
          </p:nvPicPr>
          <p:blipFill rotWithShape="1">
            <a:blip r:embed="rId2"/>
            <a:srcRect l="2771" r="2479" b="11831"/>
            <a:stretch/>
          </p:blipFill>
          <p:spPr>
            <a:xfrm>
              <a:off x="130628" y="303756"/>
              <a:ext cx="11903529" cy="6227673"/>
            </a:xfrm>
            <a:prstGeom prst="rect">
              <a:avLst/>
            </a:prstGeom>
          </p:spPr>
        </p:pic>
        <p:sp>
          <p:nvSpPr>
            <p:cNvPr id="5" name="Rectangle 4"/>
            <p:cNvSpPr/>
            <p:nvPr/>
          </p:nvSpPr>
          <p:spPr>
            <a:xfrm>
              <a:off x="9552214" y="168726"/>
              <a:ext cx="2574470" cy="11049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6842427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433</TotalTime>
  <Words>283</Words>
  <Application>Microsoft Office PowerPoint</Application>
  <PresentationFormat>Widescreen</PresentationFormat>
  <Paragraphs>38</Paragraphs>
  <Slides>16</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16</vt:i4>
      </vt:variant>
    </vt:vector>
  </HeadingPairs>
  <TitlesOfParts>
    <vt:vector size="20" baseType="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Sravendra Rana</dc:creator>
  <cp:lastModifiedBy>Sravendra Rana</cp:lastModifiedBy>
  <cp:revision>14</cp:revision>
  <dcterms:created xsi:type="dcterms:W3CDTF">2020-04-19T17:22:30Z</dcterms:created>
  <dcterms:modified xsi:type="dcterms:W3CDTF">2020-04-20T07:27:46Z</dcterms:modified>
</cp:coreProperties>
</file>